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4" r:id="rId2"/>
    <p:sldId id="263" r:id="rId3"/>
    <p:sldId id="264" r:id="rId4"/>
    <p:sldId id="300" r:id="rId5"/>
    <p:sldId id="269" r:id="rId6"/>
    <p:sldId id="265" r:id="rId7"/>
    <p:sldId id="258" r:id="rId8"/>
    <p:sldId id="261" r:id="rId9"/>
    <p:sldId id="266" r:id="rId10"/>
    <p:sldId id="270" r:id="rId11"/>
    <p:sldId id="268" r:id="rId12"/>
    <p:sldId id="271" r:id="rId13"/>
    <p:sldId id="272" r:id="rId14"/>
    <p:sldId id="260" r:id="rId15"/>
    <p:sldId id="299" r:id="rId16"/>
    <p:sldId id="273" r:id="rId17"/>
    <p:sldId id="274" r:id="rId18"/>
    <p:sldId id="278" r:id="rId19"/>
    <p:sldId id="279" r:id="rId20"/>
    <p:sldId id="276" r:id="rId21"/>
    <p:sldId id="301" r:id="rId22"/>
    <p:sldId id="295" r:id="rId23"/>
    <p:sldId id="296" r:id="rId24"/>
    <p:sldId id="297" r:id="rId25"/>
    <p:sldId id="286" r:id="rId26"/>
    <p:sldId id="288" r:id="rId27"/>
    <p:sldId id="289" r:id="rId28"/>
    <p:sldId id="291" r:id="rId29"/>
    <p:sldId id="285" r:id="rId30"/>
    <p:sldId id="292" r:id="rId31"/>
    <p:sldId id="293" r:id="rId32"/>
    <p:sldId id="294" r:id="rId33"/>
    <p:sldId id="29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68" d="100"/>
          <a:sy n="68" d="100"/>
        </p:scale>
        <p:origin x="4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57D7DE-61AE-4BC6-A87E-9454F8FD646E}" type="datetimeFigureOut">
              <a:rPr lang="en-US" dirty="0"/>
              <a:t>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AAA0FC-AF95-454C-A4E6-937690C7EEE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1/25/2020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1/25/2020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1/25/2020</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1/25/2020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bit.ly/hotuser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341"/>
            <a:ext cx="12192000" cy="6858000"/>
          </a:xfrm>
          <a:prstGeom prst="rect">
            <a:avLst/>
          </a:prstGeom>
        </p:spPr>
      </p:pic>
    </p:spTree>
    <p:extLst>
      <p:ext uri="{BB962C8B-B14F-4D97-AF65-F5344CB8AC3E}">
        <p14:creationId xmlns:p14="http://schemas.microsoft.com/office/powerpoint/2010/main" val="3518406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920858"/>
            <a:ext cx="3200400" cy="2286000"/>
          </a:xfrm>
        </p:spPr>
        <p:txBody>
          <a:bodyPr/>
          <a:lstStyle/>
          <a:p>
            <a:pPr>
              <a:lnSpc>
                <a:spcPct val="150000"/>
              </a:lnSpc>
            </a:pPr>
            <a:r>
              <a:rPr lang="en-US" sz="2800" b="1" dirty="0">
                <a:solidFill>
                  <a:prstClr val="black"/>
                </a:solidFill>
                <a:latin typeface="Bookman Old Style" panose="02050604050505020204" pitchFamily="18" charset="0"/>
              </a:rPr>
              <a:t>PROBLEM BACKGROUND</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a:latin typeface="Bookman Old Style" panose="02050604050505020204" pitchFamily="18" charset="0"/>
            </a:endParaRPr>
          </a:p>
          <a:p>
            <a:r>
              <a:rPr lang="en-US" sz="2800" dirty="0" smtClean="0">
                <a:latin typeface="Bookman Old Style" panose="02050604050505020204" pitchFamily="18" charset="0"/>
              </a:rPr>
              <a:t>Here </a:t>
            </a:r>
            <a:r>
              <a:rPr lang="en-US" sz="2800" dirty="0">
                <a:latin typeface="Bookman Old Style" panose="02050604050505020204" pitchFamily="18" charset="0"/>
              </a:rPr>
              <a:t>we’ll look at this pain point from 3 different views of groups </a:t>
            </a:r>
            <a:r>
              <a:rPr lang="en-US" sz="2800" dirty="0" smtClean="0">
                <a:latin typeface="Bookman Old Style" panose="02050604050505020204" pitchFamily="18" charset="0"/>
              </a:rPr>
              <a:t>affected;</a:t>
            </a:r>
          </a:p>
          <a:p>
            <a:r>
              <a:rPr lang="en-US" sz="2800" dirty="0" smtClean="0">
                <a:latin typeface="Bookman Old Style" panose="02050604050505020204" pitchFamily="18" charset="0"/>
              </a:rPr>
              <a:t> </a:t>
            </a:r>
            <a:endParaRPr lang="en-US" sz="2800" dirty="0">
              <a:latin typeface="Bookman Old Style" panose="02050604050505020204" pitchFamily="18" charset="0"/>
            </a:endParaRPr>
          </a:p>
          <a:p>
            <a:pPr marL="457200" lvl="0" indent="-457200">
              <a:buFont typeface="+mj-lt"/>
              <a:buAutoNum type="arabicPeriod"/>
            </a:pPr>
            <a:r>
              <a:rPr lang="en-US" sz="2800" dirty="0">
                <a:latin typeface="Bookman Old Style" panose="02050604050505020204" pitchFamily="18" charset="0"/>
              </a:rPr>
              <a:t>The Customer’s Point of View.</a:t>
            </a:r>
          </a:p>
          <a:p>
            <a:pPr marL="457200" lvl="0" indent="-457200">
              <a:buFont typeface="+mj-lt"/>
              <a:buAutoNum type="arabicPeriod"/>
            </a:pPr>
            <a:r>
              <a:rPr lang="en-US" sz="2800" dirty="0">
                <a:latin typeface="Bookman Old Style" panose="02050604050505020204" pitchFamily="18" charset="0"/>
              </a:rPr>
              <a:t>The Champion’s Point of View.</a:t>
            </a:r>
          </a:p>
          <a:p>
            <a:pPr marL="457200" lvl="0" indent="-457200">
              <a:buFont typeface="+mj-lt"/>
              <a:buAutoNum type="arabicPeriod"/>
            </a:pPr>
            <a:r>
              <a:rPr lang="en-US" sz="2800" dirty="0">
                <a:latin typeface="Bookman Old Style" panose="02050604050505020204" pitchFamily="18" charset="0"/>
              </a:rPr>
              <a:t>The Company’s Point of View</a:t>
            </a:r>
            <a:r>
              <a:rPr lang="en-US" sz="2800" dirty="0" smtClean="0">
                <a:latin typeface="Bookman Old Style" panose="02050604050505020204" pitchFamily="18" charset="0"/>
              </a:rPr>
              <a:t>.</a:t>
            </a:r>
            <a:endParaRPr lang="en-US" sz="2800" dirty="0">
              <a:latin typeface="Bookman Old Style" panose="02050604050505020204" pitchFamily="18" charset="0"/>
            </a:endParaRPr>
          </a:p>
          <a:p>
            <a:endParaRPr lang="en-US" sz="2800" dirty="0">
              <a:latin typeface="Bookman Old Style" panose="02050604050505020204" pitchFamily="18" charset="0"/>
            </a:endParaRPr>
          </a:p>
        </p:txBody>
      </p:sp>
    </p:spTree>
    <p:extLst>
      <p:ext uri="{BB962C8B-B14F-4D97-AF65-F5344CB8AC3E}">
        <p14:creationId xmlns:p14="http://schemas.microsoft.com/office/powerpoint/2010/main" val="4053504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96266"/>
            <a:ext cx="10058400" cy="1450757"/>
          </a:xfrm>
        </p:spPr>
        <p:txBody>
          <a:bodyPr/>
          <a:lstStyle/>
          <a:p>
            <a:pPr lvl="0"/>
            <a:r>
              <a:rPr lang="en-US" dirty="0">
                <a:latin typeface="Bookman Old Style" panose="02050604050505020204" pitchFamily="18" charset="0"/>
              </a:rPr>
              <a:t>The Customer’s Point of View.</a:t>
            </a:r>
            <a:br>
              <a:rPr lang="en-US" dirty="0">
                <a:latin typeface="Bookman Old Style" panose="02050604050505020204" pitchFamily="18" charset="0"/>
              </a:rPr>
            </a:br>
            <a:endParaRPr lang="en-US" dirty="0">
              <a:latin typeface="Bookman Old Style" panose="02050604050505020204" pitchFamily="18" charset="0"/>
            </a:endParaRPr>
          </a:p>
        </p:txBody>
      </p:sp>
      <p:sp>
        <p:nvSpPr>
          <p:cNvPr id="3" name="Content Placeholder 2"/>
          <p:cNvSpPr>
            <a:spLocks noGrp="1"/>
          </p:cNvSpPr>
          <p:nvPr>
            <p:ph idx="1"/>
          </p:nvPr>
        </p:nvSpPr>
        <p:spPr/>
        <p:txBody>
          <a:bodyPr/>
          <a:lstStyle/>
          <a:p>
            <a:r>
              <a:rPr lang="en-US" sz="2800" dirty="0">
                <a:latin typeface="Bookman Old Style" panose="02050604050505020204" pitchFamily="18" charset="0"/>
              </a:rPr>
              <a:t>“I only had to wait three minutes to be connected to a 'Champion'. Unfortunately, this champion was at least 20 minutes away from me. I tried Max later in the day and it was pretty much the same story. Both attempts required 20-30 minutes wait times. Absolutely no one wants to wait that long to find an Okada." </a:t>
            </a:r>
            <a:endParaRPr lang="en-US" sz="2800" dirty="0" smtClean="0">
              <a:latin typeface="Bookman Old Style" panose="02050604050505020204" pitchFamily="18" charset="0"/>
            </a:endParaRPr>
          </a:p>
          <a:p>
            <a:endParaRPr lang="en-US" sz="2800" dirty="0" smtClean="0">
              <a:latin typeface="Bookman Old Style" panose="02050604050505020204" pitchFamily="18" charset="0"/>
            </a:endParaRPr>
          </a:p>
          <a:p>
            <a:pPr lvl="1" algn="r"/>
            <a:r>
              <a:rPr lang="en-US" sz="2600" b="1" dirty="0" smtClean="0">
                <a:latin typeface="Bookman Old Style" panose="02050604050505020204" pitchFamily="18" charset="0"/>
              </a:rPr>
              <a:t>– </a:t>
            </a:r>
            <a:r>
              <a:rPr lang="en-US" sz="2600" b="1" dirty="0">
                <a:latin typeface="Bookman Old Style" panose="02050604050505020204" pitchFamily="18" charset="0"/>
              </a:rPr>
              <a:t>a Max.ng User.</a:t>
            </a:r>
            <a:endParaRPr lang="en-US" sz="2600" dirty="0">
              <a:latin typeface="Bookman Old Style" panose="02050604050505020204" pitchFamily="18" charset="0"/>
            </a:endParaRPr>
          </a:p>
          <a:p>
            <a:endParaRPr lang="en-US" dirty="0"/>
          </a:p>
        </p:txBody>
      </p:sp>
    </p:spTree>
    <p:extLst>
      <p:ext uri="{BB962C8B-B14F-4D97-AF65-F5344CB8AC3E}">
        <p14:creationId xmlns:p14="http://schemas.microsoft.com/office/powerpoint/2010/main" val="1183206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57" y="1784933"/>
            <a:ext cx="3200400" cy="2286000"/>
          </a:xfrm>
        </p:spPr>
        <p:txBody>
          <a:bodyPr/>
          <a:lstStyle/>
          <a:p>
            <a:pPr>
              <a:lnSpc>
                <a:spcPct val="150000"/>
              </a:lnSpc>
            </a:pPr>
            <a:r>
              <a:rPr lang="en-US" sz="2800" b="1" dirty="0">
                <a:solidFill>
                  <a:prstClr val="black"/>
                </a:solidFill>
                <a:latin typeface="Bookman Old Style" panose="02050604050505020204" pitchFamily="18" charset="0"/>
              </a:rPr>
              <a:t>PROBLEM BACKGROUND</a:t>
            </a:r>
            <a:endParaRPr lang="en-US" dirty="0"/>
          </a:p>
        </p:txBody>
      </p:sp>
      <p:sp>
        <p:nvSpPr>
          <p:cNvPr id="3" name="Content Placeholder 2"/>
          <p:cNvSpPr>
            <a:spLocks noGrp="1"/>
          </p:cNvSpPr>
          <p:nvPr>
            <p:ph idx="1"/>
          </p:nvPr>
        </p:nvSpPr>
        <p:spPr/>
        <p:txBody>
          <a:bodyPr>
            <a:normAutofit/>
          </a:bodyPr>
          <a:lstStyle/>
          <a:p>
            <a:endParaRPr lang="en-US" sz="3600" dirty="0" smtClean="0">
              <a:latin typeface="Bookman Old Style" panose="02050604050505020204" pitchFamily="18" charset="0"/>
            </a:endParaRPr>
          </a:p>
          <a:p>
            <a:endParaRPr lang="en-US" sz="3600" dirty="0">
              <a:latin typeface="Bookman Old Style" panose="02050604050505020204" pitchFamily="18" charset="0"/>
            </a:endParaRPr>
          </a:p>
          <a:p>
            <a:r>
              <a:rPr lang="en-US" sz="3600" dirty="0" smtClean="0">
                <a:latin typeface="Bookman Old Style" panose="02050604050505020204" pitchFamily="18" charset="0"/>
              </a:rPr>
              <a:t>According </a:t>
            </a:r>
            <a:r>
              <a:rPr lang="en-US" sz="3600" dirty="0">
                <a:latin typeface="Bookman Old Style" panose="02050604050505020204" pitchFamily="18" charset="0"/>
              </a:rPr>
              <a:t>to a 2014 American Express survey, the maximum amount of time customers are willing to wait is 13 minutes.</a:t>
            </a:r>
          </a:p>
          <a:p>
            <a:endParaRPr lang="en-US" sz="3600" dirty="0">
              <a:latin typeface="Bookman Old Style" panose="02050604050505020204" pitchFamily="18" charset="0"/>
            </a:endParaRPr>
          </a:p>
        </p:txBody>
      </p:sp>
    </p:spTree>
    <p:extLst>
      <p:ext uri="{BB962C8B-B14F-4D97-AF65-F5344CB8AC3E}">
        <p14:creationId xmlns:p14="http://schemas.microsoft.com/office/powerpoint/2010/main" val="3843291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743" y="-1"/>
            <a:ext cx="6470757" cy="6343651"/>
          </a:xfrm>
          <a:prstGeom prst="rect">
            <a:avLst/>
          </a:prstGeom>
        </p:spPr>
      </p:pic>
    </p:spTree>
    <p:extLst>
      <p:ext uri="{BB962C8B-B14F-4D97-AF65-F5344CB8AC3E}">
        <p14:creationId xmlns:p14="http://schemas.microsoft.com/office/powerpoint/2010/main" val="772090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770622"/>
            <a:ext cx="10058400" cy="417732"/>
          </a:xfrm>
        </p:spPr>
        <p:txBody>
          <a:bodyPr>
            <a:noAutofit/>
          </a:bodyPr>
          <a:lstStyle/>
          <a:p>
            <a:r>
              <a:rPr lang="en-US" dirty="0">
                <a:latin typeface="Bookman Old Style" panose="02050604050505020204" pitchFamily="18" charset="0"/>
              </a:rPr>
              <a:t>The Champion’s Point of View.</a:t>
            </a:r>
            <a:br>
              <a:rPr lang="en-US" dirty="0">
                <a:latin typeface="Bookman Old Style" panose="02050604050505020204" pitchFamily="18" charset="0"/>
              </a:rPr>
            </a:br>
            <a:endParaRPr lang="en-US" dirty="0">
              <a:latin typeface="Bookman Old Style" panose="02050604050505020204"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2799" y="1871659"/>
            <a:ext cx="6486614" cy="4373605"/>
          </a:xfrm>
        </p:spPr>
      </p:pic>
      <p:sp>
        <p:nvSpPr>
          <p:cNvPr id="4" name="Oval 3"/>
          <p:cNvSpPr/>
          <p:nvPr/>
        </p:nvSpPr>
        <p:spPr>
          <a:xfrm>
            <a:off x="6215451" y="3929450"/>
            <a:ext cx="160635" cy="197708"/>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p:cNvSpPr/>
          <p:nvPr/>
        </p:nvSpPr>
        <p:spPr>
          <a:xfrm>
            <a:off x="8121543" y="3929450"/>
            <a:ext cx="160635" cy="197708"/>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p:cNvSpPr/>
          <p:nvPr/>
        </p:nvSpPr>
        <p:spPr>
          <a:xfrm>
            <a:off x="4376765" y="3920248"/>
            <a:ext cx="160635" cy="197708"/>
          </a:xfrm>
          <a:prstGeom prst="ellipse">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Block Arc 11"/>
          <p:cNvSpPr/>
          <p:nvPr/>
        </p:nvSpPr>
        <p:spPr>
          <a:xfrm flipV="1">
            <a:off x="6326658" y="3583460"/>
            <a:ext cx="1906092" cy="778474"/>
          </a:xfrm>
          <a:prstGeom prst="blockArc">
            <a:avLst>
              <a:gd name="adj1" fmla="val 10800000"/>
              <a:gd name="adj2" fmla="val 20972767"/>
              <a:gd name="adj3" fmla="val 0"/>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9452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770622"/>
            <a:ext cx="10058400" cy="417732"/>
          </a:xfrm>
        </p:spPr>
        <p:txBody>
          <a:bodyPr>
            <a:noAutofit/>
          </a:bodyPr>
          <a:lstStyle/>
          <a:p>
            <a:r>
              <a:rPr lang="en-US" dirty="0">
                <a:latin typeface="Bookman Old Style" panose="02050604050505020204" pitchFamily="18" charset="0"/>
              </a:rPr>
              <a:t>The Champion’s Point of View.</a:t>
            </a:r>
            <a:br>
              <a:rPr lang="en-US" dirty="0">
                <a:latin typeface="Bookman Old Style" panose="02050604050505020204" pitchFamily="18" charset="0"/>
              </a:rPr>
            </a:br>
            <a:endParaRPr lang="en-US" dirty="0">
              <a:latin typeface="Bookman Old Style" panose="02050604050505020204"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0442" y="1871659"/>
            <a:ext cx="6486614" cy="4373605"/>
          </a:xfrm>
        </p:spPr>
      </p:pic>
      <p:sp>
        <p:nvSpPr>
          <p:cNvPr id="4" name="Oval 3"/>
          <p:cNvSpPr/>
          <p:nvPr/>
        </p:nvSpPr>
        <p:spPr>
          <a:xfrm>
            <a:off x="6215451" y="3929450"/>
            <a:ext cx="160635" cy="197708"/>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p:cNvSpPr/>
          <p:nvPr/>
        </p:nvSpPr>
        <p:spPr>
          <a:xfrm>
            <a:off x="8121543" y="3929450"/>
            <a:ext cx="160635" cy="197708"/>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p:cNvSpPr/>
          <p:nvPr/>
        </p:nvSpPr>
        <p:spPr>
          <a:xfrm>
            <a:off x="4376765" y="3920248"/>
            <a:ext cx="160635" cy="197708"/>
          </a:xfrm>
          <a:prstGeom prst="ellipse">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Block Arc 11"/>
          <p:cNvSpPr/>
          <p:nvPr/>
        </p:nvSpPr>
        <p:spPr>
          <a:xfrm flipV="1">
            <a:off x="6326658" y="3583460"/>
            <a:ext cx="1906092" cy="778474"/>
          </a:xfrm>
          <a:prstGeom prst="blockArc">
            <a:avLst>
              <a:gd name="adj1" fmla="val 10800000"/>
              <a:gd name="adj2" fmla="val 20972767"/>
              <a:gd name="adj3" fmla="val 0"/>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4711078" y="3920245"/>
            <a:ext cx="197708" cy="247135"/>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13906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372453"/>
            <a:ext cx="10058400" cy="1450757"/>
          </a:xfrm>
        </p:spPr>
        <p:txBody>
          <a:bodyPr>
            <a:normAutofit fontScale="90000"/>
          </a:bodyPr>
          <a:lstStyle/>
          <a:p>
            <a:r>
              <a:rPr lang="en-US" sz="4900" dirty="0">
                <a:latin typeface="Bookman Old Style" panose="02050604050505020204" pitchFamily="18" charset="0"/>
              </a:rPr>
              <a:t>The Company’s Point of View.</a:t>
            </a:r>
            <a:r>
              <a:rPr lang="en-US" dirty="0"/>
              <a:t/>
            </a:r>
            <a:br>
              <a:rPr lang="en-US" dirty="0"/>
            </a:br>
            <a:r>
              <a:rPr lang="en-US" dirty="0"/>
              <a:t> </a:t>
            </a:r>
            <a:br>
              <a:rPr lang="en-US" dirty="0"/>
            </a:br>
            <a:endParaRPr lang="en-US" dirty="0"/>
          </a:p>
        </p:txBody>
      </p:sp>
      <p:sp>
        <p:nvSpPr>
          <p:cNvPr id="3" name="Content Placeholder 2"/>
          <p:cNvSpPr>
            <a:spLocks noGrp="1"/>
          </p:cNvSpPr>
          <p:nvPr>
            <p:ph idx="1"/>
          </p:nvPr>
        </p:nvSpPr>
        <p:spPr/>
        <p:txBody>
          <a:bodyPr/>
          <a:lstStyle/>
          <a:p>
            <a:endParaRPr lang="en-US" sz="2400" dirty="0" smtClean="0">
              <a:latin typeface="Bookman Old Style" panose="02050604050505020204" pitchFamily="18" charset="0"/>
            </a:endParaRPr>
          </a:p>
          <a:p>
            <a:r>
              <a:rPr lang="en-US" sz="2400" dirty="0" smtClean="0">
                <a:latin typeface="Bookman Old Style" panose="02050604050505020204" pitchFamily="18" charset="0"/>
              </a:rPr>
              <a:t>When </a:t>
            </a:r>
            <a:r>
              <a:rPr lang="en-US" sz="2400" dirty="0">
                <a:latin typeface="Bookman Old Style" panose="02050604050505020204" pitchFamily="18" charset="0"/>
              </a:rPr>
              <a:t>customers experience time delays on a consistent basis, they get unhappy.</a:t>
            </a:r>
          </a:p>
          <a:p>
            <a:r>
              <a:rPr lang="en-US" sz="2400" dirty="0">
                <a:latin typeface="Bookman Old Style" panose="02050604050505020204" pitchFamily="18" charset="0"/>
              </a:rPr>
              <a:t>When customers get unhappy, they seek for better alternatives (The grass is greener on the other side, right?)</a:t>
            </a:r>
          </a:p>
          <a:p>
            <a:r>
              <a:rPr lang="en-US" sz="2400" dirty="0">
                <a:latin typeface="Bookman Old Style" panose="02050604050505020204" pitchFamily="18" charset="0"/>
              </a:rPr>
              <a:t>For a company to have a high customer retention rate, the customers (and the champions) have to be happy. At (almost) all times.</a:t>
            </a:r>
          </a:p>
          <a:p>
            <a:r>
              <a:rPr lang="en-US" dirty="0"/>
              <a:t> </a:t>
            </a:r>
          </a:p>
          <a:p>
            <a:endParaRPr lang="en-US" dirty="0"/>
          </a:p>
        </p:txBody>
      </p:sp>
    </p:spTree>
    <p:extLst>
      <p:ext uri="{BB962C8B-B14F-4D97-AF65-F5344CB8AC3E}">
        <p14:creationId xmlns:p14="http://schemas.microsoft.com/office/powerpoint/2010/main" val="2462969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Bookman Old Style" panose="02050604050505020204" pitchFamily="18" charset="0"/>
              </a:rPr>
              <a:t>What Happens if this Pain Point Persists?</a:t>
            </a:r>
            <a:br>
              <a:rPr lang="en-US" sz="3600" dirty="0">
                <a:latin typeface="Bookman Old Style" panose="02050604050505020204" pitchFamily="18" charset="0"/>
              </a:rPr>
            </a:br>
            <a:endParaRPr lang="en-US" sz="3600" dirty="0">
              <a:latin typeface="Bookman Old Style" panose="02050604050505020204" pitchFamily="18" charset="0"/>
            </a:endParaRPr>
          </a:p>
        </p:txBody>
      </p:sp>
    </p:spTree>
    <p:extLst>
      <p:ext uri="{BB962C8B-B14F-4D97-AF65-F5344CB8AC3E}">
        <p14:creationId xmlns:p14="http://schemas.microsoft.com/office/powerpoint/2010/main" val="3166211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9327"/>
            <a:ext cx="10058400" cy="3566160"/>
          </a:xfrm>
        </p:spPr>
        <p:txBody>
          <a:bodyPr/>
          <a:lstStyle/>
          <a:p>
            <a:pPr algn="ctr"/>
            <a:r>
              <a:rPr lang="en-US" dirty="0">
                <a:latin typeface="Bookman Old Style" panose="02050604050505020204" pitchFamily="18" charset="0"/>
              </a:rPr>
              <a:t>THE MESSIAH</a:t>
            </a:r>
          </a:p>
        </p:txBody>
      </p:sp>
    </p:spTree>
    <p:extLst>
      <p:ext uri="{BB962C8B-B14F-4D97-AF65-F5344CB8AC3E}">
        <p14:creationId xmlns:p14="http://schemas.microsoft.com/office/powerpoint/2010/main" val="2563533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57" y="1323408"/>
            <a:ext cx="3200400" cy="2286000"/>
          </a:xfrm>
        </p:spPr>
        <p:txBody>
          <a:bodyPr>
            <a:normAutofit/>
          </a:bodyPr>
          <a:lstStyle/>
          <a:p>
            <a:pPr algn="ctr"/>
            <a:r>
              <a:rPr lang="en-US" sz="4400" dirty="0" smtClean="0">
                <a:latin typeface="Bookman Old Style" panose="02050604050505020204" pitchFamily="18" charset="0"/>
              </a:rPr>
              <a:t>The Solution</a:t>
            </a:r>
            <a:endParaRPr lang="en-US" sz="4400" dirty="0">
              <a:latin typeface="Bookman Old Style" panose="02050604050505020204" pitchFamily="18" charset="0"/>
            </a:endParaRPr>
          </a:p>
        </p:txBody>
      </p:sp>
      <p:sp>
        <p:nvSpPr>
          <p:cNvPr id="3" name="Content Placeholder 2"/>
          <p:cNvSpPr>
            <a:spLocks noGrp="1"/>
          </p:cNvSpPr>
          <p:nvPr>
            <p:ph idx="1"/>
          </p:nvPr>
        </p:nvSpPr>
        <p:spPr/>
        <p:txBody>
          <a:bodyPr/>
          <a:lstStyle/>
          <a:p>
            <a:endParaRPr lang="en-US" dirty="0"/>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209" y="731520"/>
            <a:ext cx="6487631" cy="5257799"/>
          </a:xfrm>
          <a:prstGeom prst="rect">
            <a:avLst/>
          </a:prstGeom>
        </p:spPr>
      </p:pic>
      <p:sp>
        <p:nvSpPr>
          <p:cNvPr id="6" name="Oval 5"/>
          <p:cNvSpPr/>
          <p:nvPr/>
        </p:nvSpPr>
        <p:spPr>
          <a:xfrm>
            <a:off x="10165151" y="3256359"/>
            <a:ext cx="103318" cy="18535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p:cNvSpPr/>
          <p:nvPr/>
        </p:nvSpPr>
        <p:spPr>
          <a:xfrm>
            <a:off x="5768610" y="3216393"/>
            <a:ext cx="89729" cy="237678"/>
          </a:xfrm>
          <a:prstGeom prst="ellipse">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quot;No&quot; Symbol 7"/>
          <p:cNvSpPr/>
          <p:nvPr/>
        </p:nvSpPr>
        <p:spPr>
          <a:xfrm>
            <a:off x="6477633" y="3213419"/>
            <a:ext cx="110438" cy="297097"/>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p:cNvSpPr/>
          <p:nvPr/>
        </p:nvSpPr>
        <p:spPr>
          <a:xfrm>
            <a:off x="7969770" y="3261565"/>
            <a:ext cx="160635" cy="197708"/>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Block Arc 9"/>
          <p:cNvSpPr/>
          <p:nvPr/>
        </p:nvSpPr>
        <p:spPr>
          <a:xfrm flipV="1">
            <a:off x="5704703" y="2849423"/>
            <a:ext cx="2549270" cy="778475"/>
          </a:xfrm>
          <a:prstGeom prst="blockArc">
            <a:avLst>
              <a:gd name="adj1" fmla="val 11297964"/>
              <a:gd name="adj2" fmla="val 20972767"/>
              <a:gd name="adj3" fmla="val 0"/>
            </a:avLst>
          </a:prstGeom>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3248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7852" y="1092591"/>
            <a:ext cx="10058400" cy="3566160"/>
          </a:xfrm>
        </p:spPr>
        <p:txBody>
          <a:bodyPr/>
          <a:lstStyle/>
          <a:p>
            <a:pPr algn="ctr"/>
            <a:r>
              <a:rPr lang="en-US" dirty="0">
                <a:latin typeface="Bookman Old Style" panose="02050604050505020204" pitchFamily="18" charset="0"/>
              </a:rPr>
              <a:t>THE GENESIS</a:t>
            </a:r>
            <a:br>
              <a:rPr lang="en-US" dirty="0">
                <a:latin typeface="Bookman Old Style" panose="02050604050505020204" pitchFamily="18" charset="0"/>
              </a:rPr>
            </a:br>
            <a:endParaRPr lang="en-US" dirty="0">
              <a:latin typeface="Bookman Old Style" panose="02050604050505020204" pitchFamily="18" charset="0"/>
            </a:endParaRPr>
          </a:p>
        </p:txBody>
      </p:sp>
    </p:spTree>
    <p:extLst>
      <p:ext uri="{BB962C8B-B14F-4D97-AF65-F5344CB8AC3E}">
        <p14:creationId xmlns:p14="http://schemas.microsoft.com/office/powerpoint/2010/main" val="15749439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man Old Style" panose="02050604050505020204" pitchFamily="18" charset="0"/>
              </a:rPr>
              <a:t>OUR IDEA</a:t>
            </a:r>
            <a:endParaRPr lang="en-US" dirty="0">
              <a:latin typeface="Bookman Old Style" panose="02050604050505020204" pitchFamily="18" charset="0"/>
            </a:endParaRPr>
          </a:p>
        </p:txBody>
      </p:sp>
      <p:sp>
        <p:nvSpPr>
          <p:cNvPr id="3" name="Content Placeholder 2"/>
          <p:cNvSpPr>
            <a:spLocks noGrp="1"/>
          </p:cNvSpPr>
          <p:nvPr>
            <p:ph idx="1"/>
          </p:nvPr>
        </p:nvSpPr>
        <p:spPr/>
        <p:txBody>
          <a:bodyPr/>
          <a:lstStyle/>
          <a:p>
            <a:endParaRPr lang="en-US" sz="3200" dirty="0" smtClean="0">
              <a:latin typeface="Bookman Old Style" panose="02050604050505020204" pitchFamily="18" charset="0"/>
            </a:endParaRPr>
          </a:p>
          <a:p>
            <a:endParaRPr lang="en-US" sz="3200" dirty="0">
              <a:latin typeface="Bookman Old Style" panose="02050604050505020204" pitchFamily="18" charset="0"/>
            </a:endParaRPr>
          </a:p>
          <a:p>
            <a:r>
              <a:rPr lang="en-US" sz="3200" dirty="0" smtClean="0">
                <a:latin typeface="Bookman Old Style" panose="02050604050505020204" pitchFamily="18" charset="0"/>
              </a:rPr>
              <a:t>What </a:t>
            </a:r>
            <a:r>
              <a:rPr lang="en-US" sz="3200" dirty="0">
                <a:latin typeface="Bookman Old Style" panose="02050604050505020204" pitchFamily="18" charset="0"/>
              </a:rPr>
              <a:t>if there is a way, if there is a sort of magic that can always tell our Champions where to go?</a:t>
            </a:r>
          </a:p>
          <a:p>
            <a:r>
              <a:rPr lang="en-US" sz="3200" dirty="0">
                <a:latin typeface="Bookman Old Style" panose="02050604050505020204" pitchFamily="18" charset="0"/>
              </a:rPr>
              <a:t> </a:t>
            </a:r>
          </a:p>
          <a:p>
            <a:r>
              <a:rPr lang="en-US" sz="2400" dirty="0">
                <a:latin typeface="Bookman Old Style" panose="02050604050505020204" pitchFamily="18" charset="0"/>
              </a:rPr>
              <a:t> </a:t>
            </a:r>
          </a:p>
          <a:p>
            <a:r>
              <a:rPr lang="en-US" sz="2400" dirty="0">
                <a:latin typeface="Bookman Old Style" panose="02050604050505020204" pitchFamily="18" charset="0"/>
              </a:rPr>
              <a:t> </a:t>
            </a:r>
          </a:p>
          <a:p>
            <a:endParaRPr lang="en-US" dirty="0"/>
          </a:p>
        </p:txBody>
      </p:sp>
    </p:spTree>
    <p:extLst>
      <p:ext uri="{BB962C8B-B14F-4D97-AF65-F5344CB8AC3E}">
        <p14:creationId xmlns:p14="http://schemas.microsoft.com/office/powerpoint/2010/main" val="30045064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06119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913" y="1533473"/>
            <a:ext cx="3200400" cy="2286000"/>
          </a:xfrm>
        </p:spPr>
        <p:txBody>
          <a:bodyPr>
            <a:normAutofit/>
          </a:bodyPr>
          <a:lstStyle/>
          <a:p>
            <a:r>
              <a:rPr lang="en-US" sz="4000" dirty="0" smtClean="0">
                <a:latin typeface="Bookman Old Style" panose="02050604050505020204" pitchFamily="18" charset="0"/>
              </a:rPr>
              <a:t>What is </a:t>
            </a:r>
            <a:r>
              <a:rPr lang="en-US" sz="4000" dirty="0" err="1" smtClean="0">
                <a:latin typeface="Bookman Old Style" panose="02050604050505020204" pitchFamily="18" charset="0"/>
              </a:rPr>
              <a:t>HotUsers</a:t>
            </a:r>
            <a:r>
              <a:rPr lang="en-US" sz="4000" dirty="0">
                <a:latin typeface="Bookman Old Style" panose="02050604050505020204" pitchFamily="18" charset="0"/>
              </a:rPr>
              <a:t>?</a:t>
            </a:r>
          </a:p>
        </p:txBody>
      </p:sp>
      <p:sp>
        <p:nvSpPr>
          <p:cNvPr id="3" name="Content Placeholder 2"/>
          <p:cNvSpPr>
            <a:spLocks noGrp="1"/>
          </p:cNvSpPr>
          <p:nvPr>
            <p:ph idx="1"/>
          </p:nvPr>
        </p:nvSpPr>
        <p:spPr/>
        <p:txBody>
          <a:bodyPr/>
          <a:lstStyle/>
          <a:p>
            <a:pPr>
              <a:lnSpc>
                <a:spcPct val="150000"/>
              </a:lnSpc>
            </a:pPr>
            <a:endParaRPr lang="en-US" dirty="0" smtClean="0">
              <a:latin typeface="Bookman Old Style" panose="02050604050505020204" pitchFamily="18" charset="0"/>
            </a:endParaRPr>
          </a:p>
          <a:p>
            <a:pPr>
              <a:lnSpc>
                <a:spcPct val="150000"/>
              </a:lnSpc>
            </a:pPr>
            <a:endParaRPr lang="en-US" dirty="0">
              <a:latin typeface="Bookman Old Style" panose="02050604050505020204" pitchFamily="18" charset="0"/>
            </a:endParaRPr>
          </a:p>
          <a:p>
            <a:pPr>
              <a:lnSpc>
                <a:spcPct val="150000"/>
              </a:lnSpc>
            </a:pPr>
            <a:r>
              <a:rPr lang="en-US" dirty="0" err="1" smtClean="0">
                <a:latin typeface="Bookman Old Style" panose="02050604050505020204" pitchFamily="18" charset="0"/>
              </a:rPr>
              <a:t>HotUsers</a:t>
            </a:r>
            <a:r>
              <a:rPr lang="en-US" dirty="0" smtClean="0">
                <a:latin typeface="Bookman Old Style" panose="02050604050505020204" pitchFamily="18" charset="0"/>
              </a:rPr>
              <a:t> </a:t>
            </a:r>
            <a:r>
              <a:rPr lang="en-US" dirty="0">
                <a:latin typeface="Bookman Old Style" panose="02050604050505020204" pitchFamily="18" charset="0"/>
              </a:rPr>
              <a:t>is a recommendation system that predicts the closest </a:t>
            </a:r>
            <a:r>
              <a:rPr lang="en-US" b="1" i="1" dirty="0" err="1">
                <a:latin typeface="Bookman Old Style" panose="02050604050505020204" pitchFamily="18" charset="0"/>
              </a:rPr>
              <a:t>hotzones</a:t>
            </a:r>
            <a:r>
              <a:rPr lang="en-US" b="1" i="1" dirty="0">
                <a:latin typeface="Bookman Old Style" panose="02050604050505020204" pitchFamily="18" charset="0"/>
              </a:rPr>
              <a:t> </a:t>
            </a:r>
            <a:r>
              <a:rPr lang="en-US" dirty="0">
                <a:latin typeface="Bookman Old Style" panose="02050604050505020204" pitchFamily="18" charset="0"/>
              </a:rPr>
              <a:t>to a Champion’s current location. </a:t>
            </a:r>
            <a:endParaRPr lang="en-US" dirty="0" smtClean="0">
              <a:latin typeface="Bookman Old Style" panose="02050604050505020204" pitchFamily="18" charset="0"/>
            </a:endParaRPr>
          </a:p>
          <a:p>
            <a:pPr>
              <a:lnSpc>
                <a:spcPct val="150000"/>
              </a:lnSpc>
            </a:pPr>
            <a:r>
              <a:rPr lang="en-US" b="1" i="1" dirty="0" err="1" smtClean="0">
                <a:latin typeface="Bookman Old Style" panose="02050604050505020204" pitchFamily="18" charset="0"/>
              </a:rPr>
              <a:t>Hotzones</a:t>
            </a:r>
            <a:r>
              <a:rPr lang="en-US" dirty="0" smtClean="0">
                <a:latin typeface="Bookman Old Style" panose="02050604050505020204" pitchFamily="18" charset="0"/>
              </a:rPr>
              <a:t> </a:t>
            </a:r>
            <a:r>
              <a:rPr lang="en-US" dirty="0">
                <a:latin typeface="Bookman Old Style" panose="02050604050505020204" pitchFamily="18" charset="0"/>
              </a:rPr>
              <a:t>are locations with a high concentration of population that are in need of transportation. </a:t>
            </a:r>
          </a:p>
          <a:p>
            <a:pPr>
              <a:lnSpc>
                <a:spcPct val="150000"/>
              </a:lnSpc>
            </a:pPr>
            <a:endParaRPr lang="en-US" dirty="0"/>
          </a:p>
        </p:txBody>
      </p:sp>
    </p:spTree>
    <p:extLst>
      <p:ext uri="{BB962C8B-B14F-4D97-AF65-F5344CB8AC3E}">
        <p14:creationId xmlns:p14="http://schemas.microsoft.com/office/powerpoint/2010/main" val="41087242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913" y="1533473"/>
            <a:ext cx="3200400" cy="2286000"/>
          </a:xfrm>
        </p:spPr>
        <p:txBody>
          <a:bodyPr>
            <a:normAutofit/>
          </a:bodyPr>
          <a:lstStyle/>
          <a:p>
            <a:r>
              <a:rPr lang="en-US" sz="4000" dirty="0" smtClean="0">
                <a:latin typeface="Bookman Old Style" panose="02050604050505020204" pitchFamily="18" charset="0"/>
              </a:rPr>
              <a:t>What is </a:t>
            </a:r>
            <a:r>
              <a:rPr lang="en-US" sz="4000" dirty="0" err="1" smtClean="0">
                <a:latin typeface="Bookman Old Style" panose="02050604050505020204" pitchFamily="18" charset="0"/>
              </a:rPr>
              <a:t>HotUsers</a:t>
            </a:r>
            <a:r>
              <a:rPr lang="en-US" sz="4000" dirty="0">
                <a:latin typeface="Bookman Old Style" panose="02050604050505020204" pitchFamily="18" charset="0"/>
              </a:rPr>
              <a:t>?</a:t>
            </a:r>
          </a:p>
        </p:txBody>
      </p:sp>
      <p:sp>
        <p:nvSpPr>
          <p:cNvPr id="3" name="Content Placeholder 2"/>
          <p:cNvSpPr>
            <a:spLocks noGrp="1"/>
          </p:cNvSpPr>
          <p:nvPr>
            <p:ph idx="1"/>
          </p:nvPr>
        </p:nvSpPr>
        <p:spPr/>
        <p:txBody>
          <a:bodyPr/>
          <a:lstStyle/>
          <a:p>
            <a:pPr>
              <a:lnSpc>
                <a:spcPct val="150000"/>
              </a:lnSpc>
            </a:pPr>
            <a:endParaRPr lang="en-US" dirty="0" smtClean="0">
              <a:latin typeface="Bookman Old Style" panose="02050604050505020204" pitchFamily="18" charset="0"/>
            </a:endParaRPr>
          </a:p>
          <a:p>
            <a:pPr>
              <a:lnSpc>
                <a:spcPct val="150000"/>
              </a:lnSpc>
            </a:pPr>
            <a:endParaRPr lang="en-US" dirty="0">
              <a:latin typeface="Bookman Old Style" panose="02050604050505020204" pitchFamily="18" charset="0"/>
            </a:endParaRPr>
          </a:p>
          <a:p>
            <a:pPr>
              <a:lnSpc>
                <a:spcPct val="150000"/>
              </a:lnSpc>
            </a:pPr>
            <a:r>
              <a:rPr lang="en-US" dirty="0">
                <a:latin typeface="Bookman Old Style" panose="02050604050505020204" pitchFamily="18" charset="0"/>
              </a:rPr>
              <a:t>By being close to areas where customers are located, Champions help reduce the waiting time of clients, leading to higher consumer happiness and less number of trips being cancelled.</a:t>
            </a:r>
          </a:p>
          <a:p>
            <a:pPr>
              <a:lnSpc>
                <a:spcPct val="150000"/>
              </a:lnSpc>
            </a:pPr>
            <a:endParaRPr lang="en-US" dirty="0"/>
          </a:p>
        </p:txBody>
      </p:sp>
    </p:spTree>
    <p:extLst>
      <p:ext uri="{BB962C8B-B14F-4D97-AF65-F5344CB8AC3E}">
        <p14:creationId xmlns:p14="http://schemas.microsoft.com/office/powerpoint/2010/main" val="2132808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913" y="1533473"/>
            <a:ext cx="3200400" cy="2286000"/>
          </a:xfrm>
        </p:spPr>
        <p:txBody>
          <a:bodyPr>
            <a:normAutofit/>
          </a:bodyPr>
          <a:lstStyle/>
          <a:p>
            <a:r>
              <a:rPr lang="en-US" sz="4000" dirty="0" smtClean="0">
                <a:latin typeface="Bookman Old Style" panose="02050604050505020204" pitchFamily="18" charset="0"/>
              </a:rPr>
              <a:t>What is </a:t>
            </a:r>
            <a:r>
              <a:rPr lang="en-US" sz="4000" dirty="0" err="1" smtClean="0">
                <a:latin typeface="Bookman Old Style" panose="02050604050505020204" pitchFamily="18" charset="0"/>
              </a:rPr>
              <a:t>HotUsers</a:t>
            </a:r>
            <a:r>
              <a:rPr lang="en-US" sz="4000" dirty="0">
                <a:latin typeface="Bookman Old Style" panose="02050604050505020204" pitchFamily="18" charset="0"/>
              </a:rPr>
              <a:t>?</a:t>
            </a:r>
          </a:p>
        </p:txBody>
      </p:sp>
      <p:sp>
        <p:nvSpPr>
          <p:cNvPr id="3" name="Content Placeholder 2"/>
          <p:cNvSpPr>
            <a:spLocks noGrp="1"/>
          </p:cNvSpPr>
          <p:nvPr>
            <p:ph idx="1"/>
          </p:nvPr>
        </p:nvSpPr>
        <p:spPr/>
        <p:txBody>
          <a:bodyPr/>
          <a:lstStyle/>
          <a:p>
            <a:pPr>
              <a:lnSpc>
                <a:spcPct val="150000"/>
              </a:lnSpc>
            </a:pPr>
            <a:endParaRPr lang="en-US" dirty="0" smtClean="0">
              <a:latin typeface="Bookman Old Style" panose="02050604050505020204" pitchFamily="18" charset="0"/>
            </a:endParaRPr>
          </a:p>
          <a:p>
            <a:pPr>
              <a:lnSpc>
                <a:spcPct val="150000"/>
              </a:lnSpc>
            </a:pPr>
            <a:endParaRPr lang="en-US" dirty="0">
              <a:latin typeface="Bookman Old Style" panose="02050604050505020204" pitchFamily="18" charset="0"/>
            </a:endParaRPr>
          </a:p>
          <a:p>
            <a:pPr>
              <a:lnSpc>
                <a:spcPct val="150000"/>
              </a:lnSpc>
            </a:pPr>
            <a:r>
              <a:rPr lang="en-US" dirty="0">
                <a:latin typeface="Bookman Old Style" panose="02050604050505020204" pitchFamily="18" charset="0"/>
              </a:rPr>
              <a:t>And being close and visible to potential customers translates to a higher service usage from customers (both old and new). </a:t>
            </a:r>
            <a:endParaRPr lang="en-US" dirty="0" smtClean="0">
              <a:latin typeface="Bookman Old Style" panose="02050604050505020204" pitchFamily="18" charset="0"/>
            </a:endParaRPr>
          </a:p>
          <a:p>
            <a:pPr marL="0" indent="0">
              <a:lnSpc>
                <a:spcPct val="150000"/>
              </a:lnSpc>
              <a:buNone/>
            </a:pPr>
            <a:r>
              <a:rPr lang="en-US" dirty="0" smtClean="0">
                <a:latin typeface="Bookman Old Style" panose="02050604050505020204" pitchFamily="18" charset="0"/>
              </a:rPr>
              <a:t>Higher service usage of the platform translates </a:t>
            </a:r>
            <a:r>
              <a:rPr lang="en-US" dirty="0">
                <a:latin typeface="Bookman Old Style" panose="02050604050505020204" pitchFamily="18" charset="0"/>
              </a:rPr>
              <a:t>to more </a:t>
            </a:r>
            <a:r>
              <a:rPr lang="en-US" dirty="0" smtClean="0">
                <a:latin typeface="Bookman Old Style" panose="02050604050505020204" pitchFamily="18" charset="0"/>
              </a:rPr>
              <a:t>profit for the company.</a:t>
            </a:r>
            <a:endParaRPr lang="en-US" dirty="0">
              <a:latin typeface="Bookman Old Style" panose="02050604050505020204" pitchFamily="18" charset="0"/>
            </a:endParaRPr>
          </a:p>
          <a:p>
            <a:pPr>
              <a:lnSpc>
                <a:spcPct val="150000"/>
              </a:lnSpc>
            </a:pPr>
            <a:endParaRPr lang="en-US" dirty="0">
              <a:latin typeface="Bookman Old Style" panose="02050604050505020204" pitchFamily="18" charset="0"/>
            </a:endParaRPr>
          </a:p>
          <a:p>
            <a:pPr>
              <a:lnSpc>
                <a:spcPct val="150000"/>
              </a:lnSpc>
            </a:pPr>
            <a:endParaRPr lang="en-US" dirty="0">
              <a:latin typeface="Bookman Old Style" panose="02050604050505020204" pitchFamily="18" charset="0"/>
            </a:endParaRPr>
          </a:p>
          <a:p>
            <a:pPr>
              <a:lnSpc>
                <a:spcPct val="150000"/>
              </a:lnSpc>
            </a:pPr>
            <a:endParaRPr lang="en-US" dirty="0"/>
          </a:p>
        </p:txBody>
      </p:sp>
    </p:spTree>
    <p:extLst>
      <p:ext uri="{BB962C8B-B14F-4D97-AF65-F5344CB8AC3E}">
        <p14:creationId xmlns:p14="http://schemas.microsoft.com/office/powerpoint/2010/main" val="1194324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08402" y="1846263"/>
            <a:ext cx="4515833" cy="402272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6465" y="1846263"/>
            <a:ext cx="4540671" cy="4022725"/>
          </a:xfrm>
        </p:spPr>
      </p:pic>
      <p:sp>
        <p:nvSpPr>
          <p:cNvPr id="7" name="TextBox 6"/>
          <p:cNvSpPr txBox="1"/>
          <p:nvPr/>
        </p:nvSpPr>
        <p:spPr>
          <a:xfrm>
            <a:off x="1308402" y="469561"/>
            <a:ext cx="9441976" cy="923330"/>
          </a:xfrm>
          <a:prstGeom prst="rect">
            <a:avLst/>
          </a:prstGeom>
          <a:noFill/>
        </p:spPr>
        <p:txBody>
          <a:bodyPr wrap="square" rtlCol="0">
            <a:spAutoFit/>
          </a:bodyPr>
          <a:lstStyle/>
          <a:p>
            <a:pPr algn="ctr"/>
            <a:r>
              <a:rPr lang="en-US" sz="5400" spc="-50">
                <a:solidFill>
                  <a:prstClr val="white">
                    <a:lumMod val="85000"/>
                    <a:lumOff val="15000"/>
                  </a:prstClr>
                </a:solidFill>
                <a:latin typeface="Bookman Old Style" panose="02050604050505020204" pitchFamily="18" charset="0"/>
                <a:ea typeface="+mj-ea"/>
                <a:cs typeface="+mj-cs"/>
              </a:rPr>
              <a:t>PROTOTYPE DEMO</a:t>
            </a:r>
            <a:endParaRPr lang="en-US" dirty="0"/>
          </a:p>
        </p:txBody>
      </p:sp>
    </p:spTree>
    <p:extLst>
      <p:ext uri="{BB962C8B-B14F-4D97-AF65-F5344CB8AC3E}">
        <p14:creationId xmlns:p14="http://schemas.microsoft.com/office/powerpoint/2010/main" val="503062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man Old Style" panose="02050604050505020204" pitchFamily="18" charset="0"/>
              </a:rPr>
              <a:t>THE LOGIC BEHIND IT</a:t>
            </a:r>
            <a:endParaRPr lang="en-US" dirty="0">
              <a:latin typeface="Bookman Old Style" panose="02050604050505020204" pitchFamily="18" charset="0"/>
            </a:endParaRPr>
          </a:p>
        </p:txBody>
      </p:sp>
      <p:pic>
        <p:nvPicPr>
          <p:cNvPr id="4" name="Content Placeholder 3"/>
          <p:cNvPicPr>
            <a:picLocks noGrp="1" noChangeAspect="1"/>
          </p:cNvPicPr>
          <p:nvPr>
            <p:ph idx="1"/>
          </p:nvPr>
        </p:nvPicPr>
        <p:blipFill>
          <a:blip r:embed="rId2">
            <a:grayscl/>
            <a:extLst>
              <a:ext uri="{28A0092B-C50C-407E-A947-70E740481C1C}">
                <a14:useLocalDpi xmlns:a14="http://schemas.microsoft.com/office/drawing/2010/main" val="0"/>
              </a:ext>
            </a:extLst>
          </a:blip>
          <a:stretch>
            <a:fillRect/>
          </a:stretch>
        </p:blipFill>
        <p:spPr>
          <a:xfrm>
            <a:off x="1746998" y="1865869"/>
            <a:ext cx="8093752" cy="4176584"/>
          </a:xfrm>
        </p:spPr>
      </p:pic>
    </p:spTree>
    <p:extLst>
      <p:ext uri="{BB962C8B-B14F-4D97-AF65-F5344CB8AC3E}">
        <p14:creationId xmlns:p14="http://schemas.microsoft.com/office/powerpoint/2010/main" val="192235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man Old Style" panose="02050604050505020204" pitchFamily="18" charset="0"/>
              </a:rPr>
              <a:t>OUR DATASETS</a:t>
            </a:r>
            <a:endParaRPr lang="en-US" dirty="0">
              <a:latin typeface="Bookman Old Style" panose="020506040505050202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4462" y="2248932"/>
            <a:ext cx="9955932" cy="3311611"/>
          </a:xfrm>
        </p:spPr>
      </p:pic>
    </p:spTree>
    <p:extLst>
      <p:ext uri="{BB962C8B-B14F-4D97-AF65-F5344CB8AC3E}">
        <p14:creationId xmlns:p14="http://schemas.microsoft.com/office/powerpoint/2010/main" val="7385856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man Old Style" panose="02050604050505020204" pitchFamily="18" charset="0"/>
              </a:rPr>
              <a:t>OUR ALGORITHM</a:t>
            </a:r>
            <a:endParaRPr lang="en-US" dirty="0">
              <a:latin typeface="Bookman Old Style" panose="02050604050505020204" pitchFamily="18" charset="0"/>
            </a:endParaRPr>
          </a:p>
        </p:txBody>
      </p:sp>
      <p:pic>
        <p:nvPicPr>
          <p:cNvPr id="4" name="Content Placeholder 3"/>
          <p:cNvPicPr>
            <a:picLocks noGrp="1" noChangeAspect="1"/>
          </p:cNvPicPr>
          <p:nvPr>
            <p:ph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150068" y="1873515"/>
            <a:ext cx="7551672" cy="4243080"/>
          </a:xfrm>
        </p:spPr>
      </p:pic>
    </p:spTree>
    <p:extLst>
      <p:ext uri="{BB962C8B-B14F-4D97-AF65-F5344CB8AC3E}">
        <p14:creationId xmlns:p14="http://schemas.microsoft.com/office/powerpoint/2010/main" val="1346679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man Old Style" panose="02050604050505020204" pitchFamily="18" charset="0"/>
              </a:rPr>
              <a:t>OUR PROCESS</a:t>
            </a:r>
            <a:endParaRPr lang="en-US" dirty="0">
              <a:latin typeface="Bookman Old Style" panose="02050604050505020204" pitchFamily="18" charset="0"/>
            </a:endParaRPr>
          </a:p>
        </p:txBody>
      </p:sp>
      <p:sp>
        <p:nvSpPr>
          <p:cNvPr id="3" name="Content Placeholder 2"/>
          <p:cNvSpPr>
            <a:spLocks noGrp="1"/>
          </p:cNvSpPr>
          <p:nvPr>
            <p:ph idx="1"/>
          </p:nvPr>
        </p:nvSpPr>
        <p:spPr/>
        <p:txBody>
          <a:bodyPr/>
          <a:lstStyle/>
          <a:p>
            <a:endParaRPr lang="en-US" sz="4000" dirty="0" smtClean="0">
              <a:latin typeface="Bookman Old Style" panose="02050604050505020204" pitchFamily="18" charset="0"/>
            </a:endParaRPr>
          </a:p>
          <a:p>
            <a:r>
              <a:rPr lang="en-US" sz="4000" dirty="0" smtClean="0">
                <a:latin typeface="Bookman Old Style" panose="02050604050505020204" pitchFamily="18" charset="0"/>
              </a:rPr>
              <a:t>To </a:t>
            </a:r>
            <a:r>
              <a:rPr lang="en-US" sz="4000" dirty="0">
                <a:latin typeface="Bookman Old Style" panose="02050604050505020204" pitchFamily="18" charset="0"/>
              </a:rPr>
              <a:t>see the source code, check out this link:</a:t>
            </a:r>
          </a:p>
          <a:p>
            <a:r>
              <a:rPr lang="en-US" sz="4000" dirty="0">
                <a:latin typeface="Bookman Old Style" panose="02050604050505020204" pitchFamily="18" charset="0"/>
              </a:rPr>
              <a:t> </a:t>
            </a:r>
          </a:p>
          <a:p>
            <a:r>
              <a:rPr lang="en-US" sz="4000" u="sng" dirty="0">
                <a:latin typeface="Bookman Old Style" panose="02050604050505020204" pitchFamily="18" charset="0"/>
                <a:hlinkClick r:id="rId2"/>
              </a:rPr>
              <a:t>https://bit.ly/hotusers</a:t>
            </a:r>
            <a:endParaRPr lang="en-US" sz="4000" dirty="0">
              <a:latin typeface="Bookman Old Style" panose="02050604050505020204" pitchFamily="18" charset="0"/>
            </a:endParaRPr>
          </a:p>
          <a:p>
            <a:r>
              <a:rPr lang="en-US" dirty="0"/>
              <a:t> </a:t>
            </a:r>
          </a:p>
          <a:p>
            <a:endParaRPr lang="en-US" dirty="0"/>
          </a:p>
        </p:txBody>
      </p:sp>
    </p:spTree>
    <p:extLst>
      <p:ext uri="{BB962C8B-B14F-4D97-AF65-F5344CB8AC3E}">
        <p14:creationId xmlns:p14="http://schemas.microsoft.com/office/powerpoint/2010/main" val="1792449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58"/>
            <a:ext cx="3200400" cy="3199165"/>
          </a:xfrm>
        </p:spPr>
        <p:txBody>
          <a:bodyPr>
            <a:normAutofit/>
          </a:bodyPr>
          <a:lstStyle/>
          <a:p>
            <a:pPr>
              <a:lnSpc>
                <a:spcPct val="150000"/>
              </a:lnSpc>
            </a:pPr>
            <a:r>
              <a:rPr lang="en-US" sz="2800" b="1" dirty="0" smtClean="0">
                <a:solidFill>
                  <a:schemeClr val="bg1"/>
                </a:solidFill>
                <a:latin typeface="Bookman Old Style" panose="02050604050505020204" pitchFamily="18" charset="0"/>
              </a:rPr>
              <a:t>PROBLEM BACKGROUND</a:t>
            </a:r>
            <a:endParaRPr lang="en-US" sz="2800" b="1" dirty="0">
              <a:solidFill>
                <a:schemeClr val="bg1"/>
              </a:solidFill>
              <a:latin typeface="Bookman Old Style" panose="02050604050505020204" pitchFamily="18" charset="0"/>
            </a:endParaRPr>
          </a:p>
        </p:txBody>
      </p:sp>
      <p:sp>
        <p:nvSpPr>
          <p:cNvPr id="3" name="Content Placeholder 2"/>
          <p:cNvSpPr>
            <a:spLocks noGrp="1"/>
          </p:cNvSpPr>
          <p:nvPr>
            <p:ph idx="1"/>
          </p:nvPr>
        </p:nvSpPr>
        <p:spPr/>
        <p:txBody>
          <a:bodyPr/>
          <a:lstStyle/>
          <a:p>
            <a:r>
              <a:rPr lang="en-US" sz="3600" dirty="0">
                <a:latin typeface="Bookman Old Style" panose="02050604050505020204" pitchFamily="18" charset="0"/>
              </a:rPr>
              <a:t>There are three major areas of concern, which are</a:t>
            </a:r>
            <a:r>
              <a:rPr lang="en-US" sz="3600" dirty="0" smtClean="0">
                <a:latin typeface="Bookman Old Style" panose="02050604050505020204" pitchFamily="18" charset="0"/>
              </a:rPr>
              <a:t>;</a:t>
            </a:r>
          </a:p>
          <a:p>
            <a:endParaRPr lang="en-US" sz="3600" dirty="0">
              <a:latin typeface="Bookman Old Style" panose="02050604050505020204" pitchFamily="18" charset="0"/>
            </a:endParaRPr>
          </a:p>
          <a:p>
            <a:pPr lvl="0">
              <a:buFont typeface="Wingdings" panose="05000000000000000000" pitchFamily="2" charset="2"/>
              <a:buChar char="v"/>
            </a:pPr>
            <a:r>
              <a:rPr lang="en-US" sz="3600" dirty="0" smtClean="0">
                <a:latin typeface="Bookman Old Style" panose="02050604050505020204" pitchFamily="18" charset="0"/>
              </a:rPr>
              <a:t>Safety           </a:t>
            </a:r>
            <a:endParaRPr lang="en-US" sz="3600" dirty="0">
              <a:latin typeface="Bookman Old Style" panose="02050604050505020204" pitchFamily="18" charset="0"/>
            </a:endParaRPr>
          </a:p>
          <a:p>
            <a:pPr>
              <a:buFont typeface="Wingdings" panose="05000000000000000000" pitchFamily="2" charset="2"/>
              <a:buChar char="v"/>
            </a:pPr>
            <a:r>
              <a:rPr lang="en-US" sz="3600" dirty="0">
                <a:latin typeface="Bookman Old Style" panose="02050604050505020204" pitchFamily="18" charset="0"/>
              </a:rPr>
              <a:t>Accessibility</a:t>
            </a:r>
          </a:p>
          <a:p>
            <a:pPr lvl="0">
              <a:buFont typeface="Wingdings" panose="05000000000000000000" pitchFamily="2" charset="2"/>
              <a:buChar char="v"/>
            </a:pPr>
            <a:r>
              <a:rPr lang="en-US" sz="3600" dirty="0">
                <a:latin typeface="Bookman Old Style" panose="02050604050505020204" pitchFamily="18" charset="0"/>
              </a:rPr>
              <a:t>Affordability</a:t>
            </a:r>
          </a:p>
          <a:p>
            <a:endParaRPr lang="en-US" dirty="0">
              <a:latin typeface="Bookman Old Style" panose="02050604050505020204" pitchFamily="18" charset="0"/>
            </a:endParaRPr>
          </a:p>
        </p:txBody>
      </p:sp>
    </p:spTree>
    <p:extLst>
      <p:ext uri="{BB962C8B-B14F-4D97-AF65-F5344CB8AC3E}">
        <p14:creationId xmlns:p14="http://schemas.microsoft.com/office/powerpoint/2010/main" val="17325079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Bookman Old Style" panose="02050604050505020204" pitchFamily="18" charset="0"/>
              </a:rPr>
              <a:t>How Can </a:t>
            </a:r>
            <a:r>
              <a:rPr lang="en-US" sz="3600" dirty="0" err="1">
                <a:latin typeface="Bookman Old Style" panose="02050604050505020204" pitchFamily="18" charset="0"/>
              </a:rPr>
              <a:t>HotUsers</a:t>
            </a:r>
            <a:r>
              <a:rPr lang="en-US" sz="3600" dirty="0">
                <a:latin typeface="Bookman Old Style" panose="02050604050505020204" pitchFamily="18" charset="0"/>
              </a:rPr>
              <a:t> be Improved Better?</a:t>
            </a:r>
            <a:br>
              <a:rPr lang="en-US" sz="3600" dirty="0">
                <a:latin typeface="Bookman Old Style" panose="02050604050505020204" pitchFamily="18" charset="0"/>
              </a:rPr>
            </a:br>
            <a:endParaRPr lang="en-US" sz="3600" dirty="0">
              <a:latin typeface="Bookman Old Style" panose="02050604050505020204" pitchFamily="18" charset="0"/>
            </a:endParaRPr>
          </a:p>
        </p:txBody>
      </p:sp>
      <p:sp>
        <p:nvSpPr>
          <p:cNvPr id="3" name="Content Placeholder 2"/>
          <p:cNvSpPr>
            <a:spLocks noGrp="1"/>
          </p:cNvSpPr>
          <p:nvPr>
            <p:ph idx="1"/>
          </p:nvPr>
        </p:nvSpPr>
        <p:spPr/>
        <p:txBody>
          <a:bodyPr/>
          <a:lstStyle/>
          <a:p>
            <a:r>
              <a:rPr lang="en-US" dirty="0" err="1" smtClean="0">
                <a:latin typeface="Bookman Old Style" panose="02050604050505020204" pitchFamily="18" charset="0"/>
              </a:rPr>
              <a:t>HotUsers</a:t>
            </a:r>
            <a:r>
              <a:rPr lang="en-US" dirty="0" smtClean="0">
                <a:latin typeface="Bookman Old Style" panose="02050604050505020204" pitchFamily="18" charset="0"/>
              </a:rPr>
              <a:t> is based on Content-based filtering approach.</a:t>
            </a:r>
          </a:p>
          <a:p>
            <a:pPr>
              <a:lnSpc>
                <a:spcPct val="150000"/>
              </a:lnSpc>
            </a:pPr>
            <a:r>
              <a:rPr lang="en-US" dirty="0">
                <a:latin typeface="Bookman Old Style" panose="02050604050505020204" pitchFamily="18" charset="0"/>
              </a:rPr>
              <a:t>Content-based filtering methods are based on a description of the item and a profile of the user's preferences. These methods are best suited to situations where there is known data on a location (name, coordinates, attributes etc.), but not on the users.</a:t>
            </a:r>
          </a:p>
        </p:txBody>
      </p:sp>
    </p:spTree>
    <p:extLst>
      <p:ext uri="{BB962C8B-B14F-4D97-AF65-F5344CB8AC3E}">
        <p14:creationId xmlns:p14="http://schemas.microsoft.com/office/powerpoint/2010/main" val="39148926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Bookman Old Style" panose="02050604050505020204" pitchFamily="18" charset="0"/>
              </a:rPr>
              <a:t>How Can </a:t>
            </a:r>
            <a:r>
              <a:rPr lang="en-US" sz="3600" dirty="0" err="1">
                <a:latin typeface="Bookman Old Style" panose="02050604050505020204" pitchFamily="18" charset="0"/>
              </a:rPr>
              <a:t>HotUsers</a:t>
            </a:r>
            <a:r>
              <a:rPr lang="en-US" sz="3600" dirty="0">
                <a:latin typeface="Bookman Old Style" panose="02050604050505020204" pitchFamily="18" charset="0"/>
              </a:rPr>
              <a:t> be Improved Better?</a:t>
            </a:r>
            <a:br>
              <a:rPr lang="en-US" sz="3600" dirty="0">
                <a:latin typeface="Bookman Old Style" panose="02050604050505020204" pitchFamily="18" charset="0"/>
              </a:rPr>
            </a:br>
            <a:endParaRPr lang="en-US" sz="3600" dirty="0">
              <a:latin typeface="Bookman Old Style" panose="02050604050505020204" pitchFamily="18" charset="0"/>
            </a:endParaRPr>
          </a:p>
        </p:txBody>
      </p:sp>
      <p:sp>
        <p:nvSpPr>
          <p:cNvPr id="3" name="Content Placeholder 2"/>
          <p:cNvSpPr>
            <a:spLocks noGrp="1"/>
          </p:cNvSpPr>
          <p:nvPr>
            <p:ph idx="1"/>
          </p:nvPr>
        </p:nvSpPr>
        <p:spPr/>
        <p:txBody>
          <a:bodyPr/>
          <a:lstStyle/>
          <a:p>
            <a:pPr>
              <a:lnSpc>
                <a:spcPct val="150000"/>
              </a:lnSpc>
            </a:pPr>
            <a:r>
              <a:rPr lang="en-US" dirty="0">
                <a:latin typeface="Bookman Old Style" panose="02050604050505020204" pitchFamily="18" charset="0"/>
              </a:rPr>
              <a:t>We wish to make </a:t>
            </a:r>
            <a:r>
              <a:rPr lang="en-US" dirty="0" err="1">
                <a:latin typeface="Bookman Old Style" panose="02050604050505020204" pitchFamily="18" charset="0"/>
              </a:rPr>
              <a:t>HotUsers</a:t>
            </a:r>
            <a:r>
              <a:rPr lang="en-US" dirty="0">
                <a:latin typeface="Bookman Old Style" panose="02050604050505020204" pitchFamily="18" charset="0"/>
              </a:rPr>
              <a:t> a Hybrid Recommendation system, by combining our Content-based filtering approach with a Collaborative-based recommendation system (This is based on the assumption that people who agreed in the past will agree in the future, and it, generates recommendations using only information about the profiles and usage history of the different users).</a:t>
            </a:r>
          </a:p>
        </p:txBody>
      </p:sp>
    </p:spTree>
    <p:extLst>
      <p:ext uri="{BB962C8B-B14F-4D97-AF65-F5344CB8AC3E}">
        <p14:creationId xmlns:p14="http://schemas.microsoft.com/office/powerpoint/2010/main" val="1659530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latin typeface="Bookman Old Style" panose="02050604050505020204" pitchFamily="18" charset="0"/>
              </a:rPr>
              <a:t>Summary</a:t>
            </a:r>
            <a:endParaRPr lang="en-US" sz="3600" dirty="0">
              <a:latin typeface="Bookman Old Style" panose="02050604050505020204" pitchFamily="18" charset="0"/>
            </a:endParaRPr>
          </a:p>
        </p:txBody>
      </p:sp>
      <p:sp>
        <p:nvSpPr>
          <p:cNvPr id="3" name="Content Placeholder 2"/>
          <p:cNvSpPr>
            <a:spLocks noGrp="1"/>
          </p:cNvSpPr>
          <p:nvPr>
            <p:ph idx="1"/>
          </p:nvPr>
        </p:nvSpPr>
        <p:spPr/>
        <p:txBody>
          <a:bodyPr/>
          <a:lstStyle/>
          <a:p>
            <a:pPr marL="0" indent="0">
              <a:lnSpc>
                <a:spcPct val="150000"/>
              </a:lnSpc>
              <a:buNone/>
            </a:pPr>
            <a:endParaRPr lang="en-US" dirty="0">
              <a:latin typeface="Bookman Old Style" panose="02050604050505020204" pitchFamily="18" charset="0"/>
            </a:endParaRPr>
          </a:p>
          <a:p>
            <a:pPr>
              <a:lnSpc>
                <a:spcPct val="150000"/>
              </a:lnSpc>
            </a:pPr>
            <a:r>
              <a:rPr lang="en-US" dirty="0" err="1" smtClean="0">
                <a:latin typeface="Bookman Old Style" panose="02050604050505020204" pitchFamily="18" charset="0"/>
              </a:rPr>
              <a:t>HotUsers</a:t>
            </a:r>
            <a:r>
              <a:rPr lang="en-US" dirty="0" smtClean="0">
                <a:latin typeface="Bookman Old Style" panose="02050604050505020204" pitchFamily="18" charset="0"/>
              </a:rPr>
              <a:t> </a:t>
            </a:r>
            <a:r>
              <a:rPr lang="en-US" dirty="0">
                <a:latin typeface="Bookman Old Style" panose="02050604050505020204" pitchFamily="18" charset="0"/>
              </a:rPr>
              <a:t>works in real time and has the ability to learn further using geographical data collated </a:t>
            </a:r>
            <a:r>
              <a:rPr lang="en-US" dirty="0" smtClean="0">
                <a:latin typeface="Bookman Old Style" panose="02050604050505020204" pitchFamily="18" charset="0"/>
              </a:rPr>
              <a:t>from </a:t>
            </a:r>
            <a:r>
              <a:rPr lang="en-US" dirty="0">
                <a:latin typeface="Bookman Old Style" panose="02050604050505020204" pitchFamily="18" charset="0"/>
              </a:rPr>
              <a:t>clients during rush hours. </a:t>
            </a:r>
          </a:p>
          <a:p>
            <a:pPr>
              <a:lnSpc>
                <a:spcPct val="150000"/>
              </a:lnSpc>
            </a:pPr>
            <a:r>
              <a:rPr lang="en-US" dirty="0" err="1" smtClean="0">
                <a:latin typeface="Bookman Old Style" panose="02050604050505020204" pitchFamily="18" charset="0"/>
              </a:rPr>
              <a:t>HotUsers</a:t>
            </a:r>
            <a:r>
              <a:rPr lang="en-US" dirty="0" smtClean="0">
                <a:latin typeface="Bookman Old Style" panose="02050604050505020204" pitchFamily="18" charset="0"/>
              </a:rPr>
              <a:t> </a:t>
            </a:r>
            <a:r>
              <a:rPr lang="en-US" dirty="0">
                <a:latin typeface="Bookman Old Style" panose="02050604050505020204" pitchFamily="18" charset="0"/>
              </a:rPr>
              <a:t>will give Max.ng a boost and also help in increasing customers’ happiness and satisfaction through prompt and swift responses.</a:t>
            </a:r>
          </a:p>
        </p:txBody>
      </p:sp>
    </p:spTree>
    <p:extLst>
      <p:ext uri="{BB962C8B-B14F-4D97-AF65-F5344CB8AC3E}">
        <p14:creationId xmlns:p14="http://schemas.microsoft.com/office/powerpoint/2010/main" val="1706170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9946" y="1173892"/>
            <a:ext cx="8909222" cy="3154710"/>
          </a:xfrm>
          <a:prstGeom prst="rect">
            <a:avLst/>
          </a:prstGeom>
          <a:noFill/>
        </p:spPr>
        <p:txBody>
          <a:bodyPr wrap="square" rtlCol="0">
            <a:spAutoFit/>
          </a:bodyPr>
          <a:lstStyle/>
          <a:p>
            <a:pPr lvl="0" defTabSz="914400" fontAlgn="base">
              <a:lnSpc>
                <a:spcPct val="150000"/>
              </a:lnSpc>
              <a:spcBef>
                <a:spcPct val="20000"/>
              </a:spcBef>
              <a:spcAft>
                <a:spcPct val="0"/>
              </a:spcAft>
              <a:defRPr/>
            </a:pPr>
            <a:endParaRPr lang="ha-Latn-NG" sz="2400" dirty="0">
              <a:solidFill>
                <a:schemeClr val="bg1"/>
              </a:solidFill>
              <a:latin typeface="Ink Free" panose="03080402000500000000" pitchFamily="66" charset="0"/>
            </a:endParaRPr>
          </a:p>
          <a:p>
            <a:pPr lvl="0" algn="ctr" defTabSz="914400" fontAlgn="base">
              <a:lnSpc>
                <a:spcPct val="150000"/>
              </a:lnSpc>
              <a:spcBef>
                <a:spcPct val="20000"/>
              </a:spcBef>
              <a:spcAft>
                <a:spcPct val="0"/>
              </a:spcAft>
              <a:defRPr/>
            </a:pPr>
            <a:r>
              <a:rPr lang="ha-Latn-NG" sz="4000" dirty="0">
                <a:solidFill>
                  <a:schemeClr val="bg1"/>
                </a:solidFill>
                <a:latin typeface="Ink Free" panose="03080402000500000000" pitchFamily="66" charset="0"/>
              </a:rPr>
              <a:t>THANK</a:t>
            </a:r>
            <a:r>
              <a:rPr lang="en-US" sz="4000" dirty="0">
                <a:solidFill>
                  <a:schemeClr val="bg1"/>
                </a:solidFill>
                <a:latin typeface="Ink Free" panose="03080402000500000000" pitchFamily="66" charset="0"/>
              </a:rPr>
              <a:t> </a:t>
            </a:r>
            <a:r>
              <a:rPr lang="ha-Latn-NG" sz="4000" dirty="0">
                <a:solidFill>
                  <a:schemeClr val="bg1"/>
                </a:solidFill>
                <a:latin typeface="Ink Free" panose="03080402000500000000" pitchFamily="66" charset="0"/>
              </a:rPr>
              <a:t>YOU </a:t>
            </a:r>
          </a:p>
          <a:p>
            <a:pPr lvl="0" algn="ctr" defTabSz="914400" fontAlgn="base">
              <a:lnSpc>
                <a:spcPct val="150000"/>
              </a:lnSpc>
              <a:spcBef>
                <a:spcPct val="20000"/>
              </a:spcBef>
              <a:spcAft>
                <a:spcPct val="0"/>
              </a:spcAft>
              <a:defRPr/>
            </a:pPr>
            <a:r>
              <a:rPr lang="ha-Latn-NG" sz="4000" b="1" dirty="0">
                <a:solidFill>
                  <a:schemeClr val="bg1"/>
                </a:solidFill>
                <a:effectLst>
                  <a:outerShdw blurRad="38100" dist="38100" dir="2700000" algn="tl">
                    <a:srgbClr val="000000">
                      <a:alpha val="43137"/>
                    </a:srgbClr>
                  </a:outerShdw>
                </a:effectLst>
                <a:latin typeface="Ink Free" panose="03080402000500000000" pitchFamily="66" charset="0"/>
              </a:rPr>
              <a:t>FOR LISTENING</a:t>
            </a:r>
          </a:p>
          <a:p>
            <a:pPr>
              <a:lnSpc>
                <a:spcPct val="150000"/>
              </a:lnSpc>
            </a:pPr>
            <a:endParaRPr lang="en-US" dirty="0">
              <a:solidFill>
                <a:schemeClr val="bg1"/>
              </a:solidFill>
              <a:latin typeface="Ink Free" panose="03080402000500000000" pitchFamily="66" charset="0"/>
            </a:endParaRPr>
          </a:p>
        </p:txBody>
      </p:sp>
    </p:spTree>
    <p:extLst>
      <p:ext uri="{BB962C8B-B14F-4D97-AF65-F5344CB8AC3E}">
        <p14:creationId xmlns:p14="http://schemas.microsoft.com/office/powerpoint/2010/main" val="38177450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58"/>
            <a:ext cx="3200400" cy="3199165"/>
          </a:xfrm>
        </p:spPr>
        <p:txBody>
          <a:bodyPr>
            <a:normAutofit/>
          </a:bodyPr>
          <a:lstStyle/>
          <a:p>
            <a:pPr>
              <a:lnSpc>
                <a:spcPct val="150000"/>
              </a:lnSpc>
            </a:pPr>
            <a:r>
              <a:rPr lang="en-US" sz="2800" b="1" dirty="0" smtClean="0">
                <a:solidFill>
                  <a:schemeClr val="bg1"/>
                </a:solidFill>
                <a:latin typeface="Bookman Old Style" panose="02050604050505020204" pitchFamily="18" charset="0"/>
              </a:rPr>
              <a:t>PROBLEM BACKGROUND</a:t>
            </a:r>
            <a:endParaRPr lang="en-US" sz="2800" b="1" dirty="0">
              <a:solidFill>
                <a:schemeClr val="bg1"/>
              </a:solidFill>
              <a:latin typeface="Bookman Old Style" panose="020506040505050202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0645" y="1532237"/>
            <a:ext cx="6405918" cy="3632887"/>
          </a:xfrm>
        </p:spPr>
      </p:pic>
    </p:spTree>
    <p:extLst>
      <p:ext uri="{BB962C8B-B14F-4D97-AF65-F5344CB8AC3E}">
        <p14:creationId xmlns:p14="http://schemas.microsoft.com/office/powerpoint/2010/main" val="4120436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39"/>
            <a:ext cx="3200400" cy="2914960"/>
          </a:xfrm>
        </p:spPr>
        <p:txBody>
          <a:bodyPr/>
          <a:lstStyle/>
          <a:p>
            <a:pPr>
              <a:lnSpc>
                <a:spcPct val="150000"/>
              </a:lnSpc>
            </a:pPr>
            <a:r>
              <a:rPr lang="en-US" sz="2800" b="1" dirty="0" smtClean="0">
                <a:solidFill>
                  <a:prstClr val="black"/>
                </a:solidFill>
                <a:latin typeface="Bookman Old Style" panose="02050604050505020204" pitchFamily="18" charset="0"/>
              </a:rPr>
              <a:t>PROBLEM BACKGROUND</a:t>
            </a:r>
            <a:endParaRPr lang="en-US" dirty="0"/>
          </a:p>
        </p:txBody>
      </p:sp>
      <p:sp>
        <p:nvSpPr>
          <p:cNvPr id="3" name="Content Placeholder 2"/>
          <p:cNvSpPr>
            <a:spLocks noGrp="1"/>
          </p:cNvSpPr>
          <p:nvPr>
            <p:ph idx="1"/>
          </p:nvPr>
        </p:nvSpPr>
        <p:spPr/>
        <p:txBody>
          <a:bodyPr>
            <a:normAutofit/>
          </a:bodyPr>
          <a:lstStyle/>
          <a:p>
            <a:pPr lvl="0">
              <a:buFont typeface="Wingdings" panose="05000000000000000000" pitchFamily="2" charset="2"/>
              <a:buChar char="v"/>
            </a:pPr>
            <a:endParaRPr lang="en-US" sz="4400" dirty="0" smtClean="0">
              <a:latin typeface="Bookman Old Style" panose="02050604050505020204" pitchFamily="18" charset="0"/>
            </a:endParaRPr>
          </a:p>
          <a:p>
            <a:pPr lvl="0">
              <a:buFont typeface="Wingdings" panose="05000000000000000000" pitchFamily="2" charset="2"/>
              <a:buChar char="v"/>
            </a:pPr>
            <a:endParaRPr lang="en-US" sz="4400" dirty="0">
              <a:latin typeface="Bookman Old Style" panose="02050604050505020204" pitchFamily="18" charset="0"/>
            </a:endParaRPr>
          </a:p>
          <a:p>
            <a:pPr lvl="0">
              <a:buFont typeface="Wingdings" panose="05000000000000000000" pitchFamily="2" charset="2"/>
              <a:buChar char="v"/>
            </a:pPr>
            <a:r>
              <a:rPr lang="en-US" sz="4400" dirty="0" smtClean="0">
                <a:latin typeface="Bookman Old Style" panose="02050604050505020204" pitchFamily="18" charset="0"/>
              </a:rPr>
              <a:t>Safety   			        </a:t>
            </a:r>
          </a:p>
          <a:p>
            <a:pPr>
              <a:buFont typeface="Wingdings" panose="05000000000000000000" pitchFamily="2" charset="2"/>
              <a:buChar char="v"/>
            </a:pPr>
            <a:r>
              <a:rPr lang="en-US" sz="4400" dirty="0" smtClean="0">
                <a:latin typeface="Bookman Old Style" panose="02050604050505020204" pitchFamily="18" charset="0"/>
              </a:rPr>
              <a:t>Accessibility</a:t>
            </a:r>
            <a:endParaRPr lang="en-US" sz="4400" dirty="0">
              <a:latin typeface="Bookman Old Style" panose="02050604050505020204" pitchFamily="18" charset="0"/>
            </a:endParaRPr>
          </a:p>
          <a:p>
            <a:pPr lvl="0">
              <a:buFont typeface="Wingdings" panose="05000000000000000000" pitchFamily="2" charset="2"/>
              <a:buChar char="v"/>
            </a:pPr>
            <a:r>
              <a:rPr lang="en-US" sz="4400" dirty="0">
                <a:latin typeface="Bookman Old Style" panose="02050604050505020204" pitchFamily="18" charset="0"/>
              </a:rPr>
              <a:t>Affordability</a:t>
            </a:r>
          </a:p>
          <a:p>
            <a:endParaRPr lang="en-US" sz="4400" dirty="0"/>
          </a:p>
        </p:txBody>
      </p:sp>
      <p:sp>
        <p:nvSpPr>
          <p:cNvPr id="5" name="Frame 4"/>
          <p:cNvSpPr/>
          <p:nvPr/>
        </p:nvSpPr>
        <p:spPr>
          <a:xfrm>
            <a:off x="9563716" y="2398428"/>
            <a:ext cx="389744" cy="43471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rame 5"/>
          <p:cNvSpPr/>
          <p:nvPr/>
        </p:nvSpPr>
        <p:spPr>
          <a:xfrm>
            <a:off x="9566216" y="3225381"/>
            <a:ext cx="389744" cy="43471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rame 6"/>
          <p:cNvSpPr/>
          <p:nvPr/>
        </p:nvSpPr>
        <p:spPr>
          <a:xfrm>
            <a:off x="9538736" y="4007362"/>
            <a:ext cx="389744" cy="43471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Half Frame 7"/>
          <p:cNvSpPr/>
          <p:nvPr/>
        </p:nvSpPr>
        <p:spPr>
          <a:xfrm rot="19680663" flipV="1">
            <a:off x="9658026" y="2544241"/>
            <a:ext cx="224860" cy="104567"/>
          </a:xfrm>
          <a:prstGeom prst="halfFram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5009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86" y="1805316"/>
            <a:ext cx="3200400" cy="2286000"/>
          </a:xfrm>
        </p:spPr>
        <p:txBody>
          <a:bodyPr/>
          <a:lstStyle/>
          <a:p>
            <a:pPr>
              <a:lnSpc>
                <a:spcPct val="150000"/>
              </a:lnSpc>
            </a:pPr>
            <a:r>
              <a:rPr lang="en-US" sz="2800" b="1" dirty="0">
                <a:solidFill>
                  <a:prstClr val="black"/>
                </a:solidFill>
                <a:latin typeface="Bookman Old Style" panose="02050604050505020204" pitchFamily="18" charset="0"/>
              </a:rPr>
              <a:t>PROBLEM BACKGROUND</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a:latin typeface="Bookman Old Style" panose="02050604050505020204" pitchFamily="18" charset="0"/>
            </a:endParaRPr>
          </a:p>
          <a:p>
            <a:endParaRPr lang="en-US" sz="2800" dirty="0" smtClean="0">
              <a:latin typeface="Bookman Old Style" panose="02050604050505020204" pitchFamily="18" charset="0"/>
            </a:endParaRPr>
          </a:p>
          <a:p>
            <a:r>
              <a:rPr lang="en-US" sz="2800" dirty="0" smtClean="0">
                <a:latin typeface="Bookman Old Style" panose="02050604050505020204" pitchFamily="18" charset="0"/>
              </a:rPr>
              <a:t>F(x) = y</a:t>
            </a:r>
          </a:p>
          <a:p>
            <a:r>
              <a:rPr lang="en-US" sz="2800" dirty="0" smtClean="0">
                <a:latin typeface="Bookman Old Style" panose="02050604050505020204" pitchFamily="18" charset="0"/>
                <a:sym typeface="Wingdings" panose="05000000000000000000" pitchFamily="2" charset="2"/>
              </a:rPr>
              <a:t> </a:t>
            </a:r>
            <a:r>
              <a:rPr lang="en-US" sz="2800" dirty="0" smtClean="0">
                <a:latin typeface="Bookman Old Style" panose="02050604050505020204" pitchFamily="18" charset="0"/>
              </a:rPr>
              <a:t>F(Accessibility</a:t>
            </a:r>
            <a:r>
              <a:rPr lang="en-US" sz="2800" dirty="0">
                <a:latin typeface="Bookman Old Style" panose="02050604050505020204" pitchFamily="18" charset="0"/>
              </a:rPr>
              <a:t>) = Affordability.</a:t>
            </a:r>
          </a:p>
          <a:p>
            <a:endParaRPr lang="en-US" sz="2800" dirty="0" smtClean="0">
              <a:latin typeface="Bookman Old Style" panose="02050604050505020204" pitchFamily="18" charset="0"/>
            </a:endParaRPr>
          </a:p>
          <a:p>
            <a:r>
              <a:rPr lang="en-US" sz="2800" dirty="0" smtClean="0">
                <a:latin typeface="Bookman Old Style" panose="02050604050505020204" pitchFamily="18" charset="0"/>
              </a:rPr>
              <a:t>No </a:t>
            </a:r>
            <a:r>
              <a:rPr lang="en-US" sz="2800" dirty="0">
                <a:latin typeface="Bookman Old Style" panose="02050604050505020204" pitchFamily="18" charset="0"/>
              </a:rPr>
              <a:t>matter how cheap the rides are, people won’t use the ride if there are excessive time delays.</a:t>
            </a:r>
          </a:p>
          <a:p>
            <a:endParaRPr lang="en-US" sz="2800" dirty="0">
              <a:latin typeface="Bookman Old Style" panose="02050604050505020204" pitchFamily="18" charset="0"/>
            </a:endParaRPr>
          </a:p>
          <a:p>
            <a:endParaRPr lang="en-US" dirty="0"/>
          </a:p>
        </p:txBody>
      </p:sp>
    </p:spTree>
    <p:extLst>
      <p:ext uri="{BB962C8B-B14F-4D97-AF65-F5344CB8AC3E}">
        <p14:creationId xmlns:p14="http://schemas.microsoft.com/office/powerpoint/2010/main" val="840324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074920"/>
            <a:ext cx="10113645" cy="1490772"/>
          </a:xfrm>
        </p:spPr>
        <p:txBody>
          <a:bodyPr/>
          <a:lstStyle/>
          <a:p>
            <a:r>
              <a:rPr lang="en-US" sz="3200" dirty="0" smtClean="0">
                <a:latin typeface="Bookman Old Style" panose="02050604050505020204" pitchFamily="18" charset="0"/>
              </a:rPr>
              <a:t>The waiting is always the hardest part.</a:t>
            </a:r>
            <a:br>
              <a:rPr lang="en-US" sz="3200" dirty="0" smtClean="0">
                <a:latin typeface="Bookman Old Style" panose="02050604050505020204" pitchFamily="18" charset="0"/>
              </a:rPr>
            </a:br>
            <a:r>
              <a:rPr lang="en-US" sz="3200" dirty="0">
                <a:latin typeface="Bookman Old Style" panose="02050604050505020204" pitchFamily="18" charset="0"/>
              </a:rPr>
              <a:t>	</a:t>
            </a:r>
            <a:r>
              <a:rPr lang="en-US" sz="3200" dirty="0" smtClean="0">
                <a:latin typeface="Bookman Old Style" panose="02050604050505020204" pitchFamily="18" charset="0"/>
              </a:rPr>
              <a:t>				-</a:t>
            </a:r>
            <a:r>
              <a:rPr lang="en-US" sz="2400" dirty="0" smtClean="0">
                <a:latin typeface="Bookman Old Style" panose="02050604050505020204" pitchFamily="18" charset="0"/>
              </a:rPr>
              <a:t>Tom Petty and the Heartbreakers.</a:t>
            </a:r>
            <a:endParaRPr lang="en-US" sz="3200" dirty="0">
              <a:latin typeface="Bookman Old Style" panose="02050604050505020204" pitchFamily="18"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9688" b="9688"/>
          <a:stretch>
            <a:fillRect/>
          </a:stretch>
        </p:blipFill>
        <p:spPr/>
      </p:pic>
    </p:spTree>
    <p:extLst>
      <p:ext uri="{BB962C8B-B14F-4D97-AF65-F5344CB8AC3E}">
        <p14:creationId xmlns:p14="http://schemas.microsoft.com/office/powerpoint/2010/main" val="4239212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5894"/>
            <a:ext cx="3200400" cy="2286000"/>
          </a:xfrm>
        </p:spPr>
        <p:txBody>
          <a:bodyPr/>
          <a:lstStyle/>
          <a:p>
            <a:pPr>
              <a:lnSpc>
                <a:spcPct val="150000"/>
              </a:lnSpc>
            </a:pPr>
            <a:r>
              <a:rPr lang="en-US" sz="2800" b="1" dirty="0">
                <a:solidFill>
                  <a:prstClr val="black"/>
                </a:solidFill>
                <a:latin typeface="Bookman Old Style" panose="02050604050505020204" pitchFamily="18" charset="0"/>
              </a:rPr>
              <a:t>PROBLEM BACKGROUND</a:t>
            </a:r>
            <a:endParaRPr lang="en-US" dirty="0"/>
          </a:p>
        </p:txBody>
      </p:sp>
      <p:sp>
        <p:nvSpPr>
          <p:cNvPr id="3" name="Content Placeholder 2"/>
          <p:cNvSpPr>
            <a:spLocks noGrp="1"/>
          </p:cNvSpPr>
          <p:nvPr>
            <p:ph idx="1"/>
          </p:nvPr>
        </p:nvSpPr>
        <p:spPr/>
        <p:txBody>
          <a:bodyPr>
            <a:normAutofit/>
          </a:bodyPr>
          <a:lstStyle/>
          <a:p>
            <a:endParaRPr lang="en-US" sz="3200" dirty="0" smtClean="0">
              <a:latin typeface="Bookman Old Style" panose="02050604050505020204" pitchFamily="18" charset="0"/>
            </a:endParaRPr>
          </a:p>
          <a:p>
            <a:endParaRPr lang="en-US" sz="3200" dirty="0">
              <a:latin typeface="Bookman Old Style" panose="02050604050505020204" pitchFamily="18" charset="0"/>
            </a:endParaRPr>
          </a:p>
          <a:p>
            <a:r>
              <a:rPr lang="en-US" sz="3200" dirty="0" smtClean="0">
                <a:latin typeface="Bookman Old Style" panose="02050604050505020204" pitchFamily="18" charset="0"/>
              </a:rPr>
              <a:t>The 2017 Arise Study found that almost two-thirds of customers said they would wait two minutes or less and 13% said that no wait time is acceptable.</a:t>
            </a:r>
          </a:p>
          <a:p>
            <a:pPr marL="0" indent="0">
              <a:buNone/>
            </a:pPr>
            <a:endParaRPr lang="en-US" sz="3200" dirty="0">
              <a:latin typeface="Bookman Old Style" panose="02050604050505020204" pitchFamily="18" charset="0"/>
            </a:endParaRPr>
          </a:p>
        </p:txBody>
      </p:sp>
    </p:spTree>
    <p:extLst>
      <p:ext uri="{BB962C8B-B14F-4D97-AF65-F5344CB8AC3E}">
        <p14:creationId xmlns:p14="http://schemas.microsoft.com/office/powerpoint/2010/main" val="3731151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73" y="1669397"/>
            <a:ext cx="3200400" cy="2286000"/>
          </a:xfrm>
        </p:spPr>
        <p:txBody>
          <a:bodyPr/>
          <a:lstStyle/>
          <a:p>
            <a:pPr>
              <a:lnSpc>
                <a:spcPct val="150000"/>
              </a:lnSpc>
            </a:pPr>
            <a:r>
              <a:rPr lang="en-US" sz="2800" b="1" dirty="0">
                <a:solidFill>
                  <a:prstClr val="black"/>
                </a:solidFill>
                <a:latin typeface="Bookman Old Style" panose="02050604050505020204" pitchFamily="18" charset="0"/>
              </a:rPr>
              <a:t>PROBLEM BACKGROUND</a:t>
            </a:r>
            <a:endParaRPr lang="en-US" dirty="0"/>
          </a:p>
        </p:txBody>
      </p:sp>
      <p:sp>
        <p:nvSpPr>
          <p:cNvPr id="3" name="Content Placeholder 2"/>
          <p:cNvSpPr>
            <a:spLocks noGrp="1"/>
          </p:cNvSpPr>
          <p:nvPr>
            <p:ph idx="1"/>
          </p:nvPr>
        </p:nvSpPr>
        <p:spPr>
          <a:xfrm>
            <a:off x="4850028" y="1213434"/>
            <a:ext cx="6492240" cy="5257800"/>
          </a:xfrm>
        </p:spPr>
        <p:txBody>
          <a:bodyPr>
            <a:normAutofit/>
          </a:bodyPr>
          <a:lstStyle/>
          <a:p>
            <a:endParaRPr lang="en-US" sz="2800" dirty="0">
              <a:latin typeface="Bookman Old Style" panose="02050604050505020204" pitchFamily="18" charset="0"/>
            </a:endParaRPr>
          </a:p>
          <a:p>
            <a:endParaRPr lang="en-US" sz="2800" dirty="0">
              <a:latin typeface="Bookman Old Style" panose="02050604050505020204" pitchFamily="18" charset="0"/>
            </a:endParaRPr>
          </a:p>
          <a:p>
            <a:endParaRPr lang="en-US" sz="2800" dirty="0">
              <a:latin typeface="Bookman Old Style" panose="02050604050505020204" pitchFamily="18" charset="0"/>
            </a:endParaRPr>
          </a:p>
          <a:p>
            <a:r>
              <a:rPr lang="en-US" sz="6000" dirty="0" smtClean="0">
                <a:latin typeface="Algerian" panose="04020705040A02060702" pitchFamily="82" charset="0"/>
              </a:rPr>
              <a:t>ACCESSIBILITY</a:t>
            </a:r>
            <a:endParaRPr lang="en-US" sz="1600" dirty="0">
              <a:latin typeface="Algerian" panose="04020705040A02060702" pitchFamily="82" charset="0"/>
            </a:endParaRPr>
          </a:p>
          <a:p>
            <a:endParaRPr lang="en-US" sz="2800" dirty="0"/>
          </a:p>
          <a:p>
            <a:endParaRPr lang="en-US" sz="2800" dirty="0">
              <a:latin typeface="Bookman Old Style" panose="02050604050505020204" pitchFamily="18" charset="0"/>
            </a:endParaRPr>
          </a:p>
        </p:txBody>
      </p:sp>
    </p:spTree>
    <p:extLst>
      <p:ext uri="{BB962C8B-B14F-4D97-AF65-F5344CB8AC3E}">
        <p14:creationId xmlns:p14="http://schemas.microsoft.com/office/powerpoint/2010/main" val="134617524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emplate>Retrospect</Template>
  <TotalTime>527</TotalTime>
  <Words>669</Words>
  <Application>Microsoft Office PowerPoint</Application>
  <PresentationFormat>Widescreen</PresentationFormat>
  <Paragraphs>101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Algerian</vt:lpstr>
      <vt:lpstr>Bookman Old Style</vt:lpstr>
      <vt:lpstr>Calibri</vt:lpstr>
      <vt:lpstr>Calibri Light</vt:lpstr>
      <vt:lpstr>Ink Free</vt:lpstr>
      <vt:lpstr>Wingdings</vt:lpstr>
      <vt:lpstr>Retrospect</vt:lpstr>
      <vt:lpstr>PowerPoint Presentation</vt:lpstr>
      <vt:lpstr>THE GENESIS </vt:lpstr>
      <vt:lpstr>PROBLEM BACKGROUND</vt:lpstr>
      <vt:lpstr>PROBLEM BACKGROUND</vt:lpstr>
      <vt:lpstr>PROBLEM BACKGROUND</vt:lpstr>
      <vt:lpstr>PROBLEM BACKGROUND</vt:lpstr>
      <vt:lpstr>The waiting is always the hardest part.      -Tom Petty and the Heartbreakers.</vt:lpstr>
      <vt:lpstr>PROBLEM BACKGROUND</vt:lpstr>
      <vt:lpstr>PROBLEM BACKGROUND</vt:lpstr>
      <vt:lpstr>PROBLEM BACKGROUND</vt:lpstr>
      <vt:lpstr>The Customer’s Point of View. </vt:lpstr>
      <vt:lpstr>PROBLEM BACKGROUND</vt:lpstr>
      <vt:lpstr>PowerPoint Presentation</vt:lpstr>
      <vt:lpstr>The Champion’s Point of View. </vt:lpstr>
      <vt:lpstr>The Champion’s Point of View. </vt:lpstr>
      <vt:lpstr>The Company’s Point of View.   </vt:lpstr>
      <vt:lpstr>What Happens if this Pain Point Persists? </vt:lpstr>
      <vt:lpstr>THE MESSIAH</vt:lpstr>
      <vt:lpstr>The Solution</vt:lpstr>
      <vt:lpstr>OUR IDEA</vt:lpstr>
      <vt:lpstr>PowerPoint Presentation</vt:lpstr>
      <vt:lpstr>What is HotUsers?</vt:lpstr>
      <vt:lpstr>What is HotUsers?</vt:lpstr>
      <vt:lpstr>What is HotUsers?</vt:lpstr>
      <vt:lpstr>PowerPoint Presentation</vt:lpstr>
      <vt:lpstr>THE LOGIC BEHIND IT</vt:lpstr>
      <vt:lpstr>OUR DATASETS</vt:lpstr>
      <vt:lpstr>OUR ALGORITHM</vt:lpstr>
      <vt:lpstr>OUR PROCESS</vt:lpstr>
      <vt:lpstr>How Can HotUsers be Improved Better? </vt:lpstr>
      <vt:lpstr>How Can HotUsers be Improved Better? </vt:lpstr>
      <vt:lpstr>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Bobade_Kenny</dc:creator>
  <cp:lastModifiedBy>user</cp:lastModifiedBy>
  <cp:revision>38</cp:revision>
  <dcterms:created xsi:type="dcterms:W3CDTF">2020-01-24T05:01:13Z</dcterms:created>
  <dcterms:modified xsi:type="dcterms:W3CDTF">2020-01-25T10:27:18Z</dcterms:modified>
</cp:coreProperties>
</file>